
<file path=[Content_Types].xml><?xml version="1.0" encoding="utf-8"?>
<Types xmlns="http://schemas.openxmlformats.org/package/2006/content-types">
  <Default Extension="xml" ContentType="application/xml"/>
  <Default Extension="(null)" ContentType="image/x-emf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3" autoAdjust="0"/>
    <p:restoredTop sz="84132" autoAdjust="0"/>
  </p:normalViewPr>
  <p:slideViewPr>
    <p:cSldViewPr snapToGrid="0" snapToObjects="1">
      <p:cViewPr>
        <p:scale>
          <a:sx n="130" d="100"/>
          <a:sy n="130" d="100"/>
        </p:scale>
        <p:origin x="-2096" y="-21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 suspect most of us have seen reports on self-driving cars.</a:t>
            </a:r>
          </a:p>
          <a:p>
            <a:r>
              <a:rPr lang="en-US" dirty="0"/>
              <a:t>But</a:t>
            </a:r>
            <a:r>
              <a:rPr lang="en-US" baseline="0" dirty="0"/>
              <a:t> h</a:t>
            </a:r>
            <a:r>
              <a:rPr lang="en-US" dirty="0"/>
              <a:t>ow can a car detect </a:t>
            </a:r>
            <a:r>
              <a:rPr lang="en-US" dirty="0" err="1"/>
              <a:t>whats</a:t>
            </a:r>
            <a:r>
              <a:rPr lang="en-US" dirty="0"/>
              <a:t> in its surroundings?</a:t>
            </a:r>
          </a:p>
          <a:p>
            <a:endParaRPr lang="en-US" dirty="0"/>
          </a:p>
          <a:p>
            <a:r>
              <a:rPr lang="en-US" dirty="0"/>
              <a:t>One piece of technology 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being</a:t>
            </a:r>
            <a:r>
              <a:rPr lang="fr-FR" baseline="0" dirty="0"/>
              <a:t> </a:t>
            </a:r>
            <a:r>
              <a:rPr lang="en-US" dirty="0"/>
              <a:t>used </a:t>
            </a:r>
            <a:r>
              <a:rPr lang="en-US" baseline="0" dirty="0"/>
              <a:t>is </a:t>
            </a:r>
            <a:r>
              <a:rPr lang="en-US" dirty="0"/>
              <a:t>Artificial neural networks</a:t>
            </a:r>
          </a:p>
          <a:p>
            <a:endParaRPr lang="en-US" dirty="0"/>
          </a:p>
          <a:p>
            <a:r>
              <a:rPr lang="en-US" dirty="0"/>
              <a:t>The ability for</a:t>
            </a:r>
            <a:r>
              <a:rPr lang="en-US" baseline="0" dirty="0"/>
              <a:t> </a:t>
            </a:r>
            <a:r>
              <a:rPr lang="en-US" dirty="0"/>
              <a:t>artificial neural networks</a:t>
            </a:r>
            <a:r>
              <a:rPr lang="en-US" baseline="0" dirty="0"/>
              <a:t> </a:t>
            </a:r>
            <a:r>
              <a:rPr lang="en-US" dirty="0"/>
              <a:t>to perform that function in a timely fashion within reasonable power</a:t>
            </a:r>
            <a:r>
              <a:rPr lang="en-US" baseline="0" dirty="0"/>
              <a:t> and space constraints</a:t>
            </a:r>
            <a:r>
              <a:rPr lang="en-US" dirty="0"/>
              <a:t> is what I am going to talk about today.</a:t>
            </a:r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going to review a system that is able to accelerate multiple instances of disparate useful sized artificial</a:t>
            </a:r>
            <a:r>
              <a:rPr lang="en-US" baseline="0" dirty="0"/>
              <a:t> neural networks and provide power and/or area benefits over current state-of-the-art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Recently ANN’s have demonstrated efficacy when employed as a part of face recognition, text recognition and game playing systems</a:t>
            </a:r>
          </a:p>
          <a:p>
            <a:endParaRPr lang="en-US" dirty="0"/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m</a:t>
            </a:r>
            <a:r>
              <a:rPr lang="en-US" dirty="0"/>
              <a:t>any embedded applications will require these ANNs to be processed at or near real time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/>
              <a:t>A vehicle will need real time feedback on its surroundings</a:t>
            </a:r>
            <a:r>
              <a:rPr lang="en-US" baseline="0" dirty="0"/>
              <a:t> or monitoring its own systems</a:t>
            </a:r>
          </a:p>
          <a:p>
            <a:r>
              <a:rPr lang="en-US" baseline="0" dirty="0"/>
              <a:t>airport security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ANN</a:t>
            </a:r>
          </a:p>
          <a:p>
            <a:r>
              <a:rPr lang="en-US" baseline="0" dirty="0"/>
              <a:t>But many implementations have focused on using SRAM as an intermediate store.</a:t>
            </a:r>
          </a:p>
          <a:p>
            <a:r>
              <a:rPr lang="en-US" baseline="0" dirty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/>
          </a:p>
          <a:p>
            <a:r>
              <a:rPr lang="en-US" baseline="0" dirty="0"/>
              <a:t>But these implementations rely on reuse.</a:t>
            </a:r>
          </a:p>
          <a:p>
            <a:r>
              <a:rPr lang="en-US" baseline="0" dirty="0"/>
              <a:t>The main reuse opportunities come in the form of shared parameters and batch processing.</a:t>
            </a:r>
            <a:endParaRPr lang="en-US" dirty="0"/>
          </a:p>
          <a:p>
            <a:endParaRPr lang="en-US" dirty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types of ANN such as </a:t>
            </a:r>
            <a:r>
              <a:rPr lang="en-US" dirty="0"/>
              <a:t>DNN with non-shared kernels and LSTM are</a:t>
            </a:r>
            <a:r>
              <a:rPr lang="en-US" baseline="0" dirty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4" Type="http://schemas.openxmlformats.org/officeDocument/2006/relationships/image" Target="../media/image29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4" Type="http://schemas.openxmlformats.org/officeDocument/2006/relationships/image" Target="../media/image29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4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43.png"/><Relationship Id="rId6" Type="http://schemas.openxmlformats.org/officeDocument/2006/relationships/package" Target="../embeddings/Microsoft_Excel_Sheet4.xlsx"/><Relationship Id="rId7" Type="http://schemas.openxmlformats.org/officeDocument/2006/relationships/image" Target="../media/image4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package" Target="../embeddings/Microsoft_Excel_Sheet5.xlsx"/><Relationship Id="rId5" Type="http://schemas.openxmlformats.org/officeDocument/2006/relationships/image" Target="../media/image45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47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4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package" Target="../embeddings/Microsoft_Excel_Sheet8.xlsx"/><Relationship Id="rId5" Type="http://schemas.openxmlformats.org/officeDocument/2006/relationships/image" Target="../media/image51.png"/><Relationship Id="rId6" Type="http://schemas.openxmlformats.org/officeDocument/2006/relationships/package" Target="../embeddings/Microsoft_Excel_Sheet9.xlsx"/><Relationship Id="rId7" Type="http://schemas.openxmlformats.org/officeDocument/2006/relationships/image" Target="../media/image5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0.xlsx"/><Relationship Id="rId4" Type="http://schemas.openxmlformats.org/officeDocument/2006/relationships/image" Target="../media/image53.png"/><Relationship Id="rId5" Type="http://schemas.openxmlformats.org/officeDocument/2006/relationships/package" Target="../embeddings/Microsoft_Excel_Sheet11.xlsx"/><Relationship Id="rId6" Type="http://schemas.openxmlformats.org/officeDocument/2006/relationships/image" Target="../media/image5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package" Target="../embeddings/Microsoft_Excel_Sheet12.xlsx"/><Relationship Id="rId5" Type="http://schemas.openxmlformats.org/officeDocument/2006/relationships/image" Target="../media/image5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image" Target="../media/image38.emf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image" Target="../media/image39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29072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71" y="188992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14" y="433290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1B40804D-7CBA-624D-9236-E437B2918C25}"/>
              </a:ext>
            </a:extLst>
          </p:cNvPr>
          <p:cNvSpPr/>
          <p:nvPr/>
        </p:nvSpPr>
        <p:spPr>
          <a:xfrm>
            <a:off x="2338778" y="408154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77" y="369367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7CAC06CF-1454-C045-A93D-98269A489DD4}"/>
              </a:ext>
            </a:extLst>
          </p:cNvPr>
          <p:cNvSpPr/>
          <p:nvPr/>
        </p:nvSpPr>
        <p:spPr>
          <a:xfrm>
            <a:off x="7481208" y="450219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70" y="2263119"/>
            <a:ext cx="3470787" cy="2434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88" y="4548154"/>
            <a:ext cx="4818708" cy="2353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0959B629-2CA9-0D44-A4AF-DEE3B957A091}"/>
              </a:ext>
            </a:extLst>
          </p:cNvPr>
          <p:cNvSpPr/>
          <p:nvPr/>
        </p:nvSpPr>
        <p:spPr>
          <a:xfrm>
            <a:off x="1345878" y="442073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xmlns="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Worksheet" r:id="rId3" imgW="5181600" imgH="2870200" progId="Excel.Sheet.12">
                  <p:embed/>
                </p:oleObj>
              </mc:Choice>
              <mc:Fallback>
                <p:oleObj name="Worksheet" r:id="rId3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" name="Worksheet" r:id="rId6" imgW="3314700" imgH="965200" progId="Excel.Sheet.12">
                  <p:embed/>
                </p:oleObj>
              </mc:Choice>
              <mc:Fallback>
                <p:oleObj name="Worksheet" r:id="rId6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Worksheet" r:id="rId4" imgW="3060700" imgH="1155700" progId="Excel.Sheet.12">
                  <p:embed/>
                </p:oleObj>
              </mc:Choice>
              <mc:Fallback>
                <p:oleObj name="Worksheet" r:id="rId4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" name="Worksheet" r:id="rId6" imgW="4978400" imgH="2654300" progId="Excel.Sheet.12">
                  <p:embed/>
                </p:oleObj>
              </mc:Choice>
              <mc:Fallback>
                <p:oleObj name="Worksheet" r:id="rId6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Worksheet" r:id="rId4" imgW="2933700" imgH="1155700" progId="Excel.Sheet.12">
                  <p:embed/>
                </p:oleObj>
              </mc:Choice>
              <mc:Fallback>
                <p:oleObj name="Worksheet" r:id="rId4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Worksheet" r:id="rId6" imgW="3771900" imgH="2298700" progId="Excel.Sheet.12">
                  <p:embed/>
                </p:oleObj>
              </mc:Choice>
              <mc:Fallback>
                <p:oleObj name="Worksheet" r:id="rId6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482186"/>
              </p:ext>
            </p:extLst>
          </p:nvPr>
        </p:nvGraphicFramePr>
        <p:xfrm>
          <a:off x="1517015" y="2948383"/>
          <a:ext cx="74612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Worksheet" r:id="rId5" imgW="5969000" imgH="774700" progId="Excel.Sheet.12">
                  <p:embed/>
                </p:oleObj>
              </mc:Choice>
              <mc:Fallback>
                <p:oleObj name="Worksheet" r:id="rId5" imgW="59690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7015" y="2948383"/>
                        <a:ext cx="746125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 smtClean="0"/>
              <a:t>A 3DIC </a:t>
            </a:r>
            <a:r>
              <a:rPr lang="en-US" dirty="0"/>
              <a:t>solution that includes:</a:t>
            </a:r>
          </a:p>
          <a:p>
            <a:pPr lvl="1"/>
            <a:r>
              <a:rPr lang="en-US" dirty="0" smtClean="0"/>
              <a:t>A proposed custom 3D</a:t>
            </a:r>
            <a:r>
              <a:rPr lang="en-US" dirty="0"/>
              <a:t>-</a:t>
            </a:r>
            <a:r>
              <a:rPr lang="en-US" dirty="0" smtClean="0"/>
              <a:t>DRAM</a:t>
            </a:r>
            <a:endParaRPr lang="en-US" dirty="0"/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Worksheet" r:id="rId4" imgW="5791200" imgH="965200" progId="Excel.Sheet.12">
                  <p:embed/>
                </p:oleObj>
              </mc:Choice>
              <mc:Fallback>
                <p:oleObj name="Worksheet" r:id="rId4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15741</TotalTime>
  <Words>4505</Words>
  <Application>Microsoft Macintosh PowerPoint</Application>
  <PresentationFormat>Custom</PresentationFormat>
  <Paragraphs>792</Paragraphs>
  <Slides>80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ncstate-ppt-template-horizontal-left-logo</vt:lpstr>
      <vt:lpstr>Worksheet</vt:lpstr>
      <vt:lpstr>Microsoft Excel 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1389</cp:revision>
  <cp:lastPrinted>2018-02-22T19:39:25Z</cp:lastPrinted>
  <dcterms:created xsi:type="dcterms:W3CDTF">2014-04-10T19:16:28Z</dcterms:created>
  <dcterms:modified xsi:type="dcterms:W3CDTF">2018-02-22T21:52:26Z</dcterms:modified>
  <cp:category/>
</cp:coreProperties>
</file>